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6" r:id="rId1"/>
  </p:sldMasterIdLst>
  <p:notesMasterIdLst>
    <p:notesMasterId r:id="rId16"/>
  </p:notesMasterIdLst>
  <p:handoutMasterIdLst>
    <p:handoutMasterId r:id="rId17"/>
  </p:handoutMasterIdLst>
  <p:sldIdLst>
    <p:sldId id="258" r:id="rId2"/>
    <p:sldId id="286" r:id="rId3"/>
    <p:sldId id="305" r:id="rId4"/>
    <p:sldId id="275" r:id="rId5"/>
    <p:sldId id="297" r:id="rId6"/>
    <p:sldId id="294" r:id="rId7"/>
    <p:sldId id="295" r:id="rId8"/>
    <p:sldId id="296" r:id="rId9"/>
    <p:sldId id="314" r:id="rId10"/>
    <p:sldId id="306" r:id="rId11"/>
    <p:sldId id="307" r:id="rId12"/>
    <p:sldId id="312" r:id="rId13"/>
    <p:sldId id="299" r:id="rId14"/>
    <p:sldId id="31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45" autoAdjust="0"/>
    <p:restoredTop sz="96271" autoAdjust="0"/>
  </p:normalViewPr>
  <p:slideViewPr>
    <p:cSldViewPr snapToGrid="0" snapToObjects="1">
      <p:cViewPr varScale="1">
        <p:scale>
          <a:sx n="117" d="100"/>
          <a:sy n="117" d="100"/>
        </p:scale>
        <p:origin x="1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61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075D-CA2C-5E45-B5FB-5608B9AA0121}" type="datetime1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4948514"/>
            <a:ext cx="1265237" cy="1210410"/>
          </a:xfrm>
          <a:prstGeom prst="rect">
            <a:avLst/>
          </a:prstGeom>
        </p:spPr>
      </p:pic>
      <p:sp>
        <p:nvSpPr>
          <p:cNvPr id="18" name="Subtitle 3"/>
          <p:cNvSpPr txBox="1">
            <a:spLocks/>
          </p:cNvSpPr>
          <p:nvPr/>
        </p:nvSpPr>
        <p:spPr>
          <a:xfrm>
            <a:off x="1549400" y="582983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By Droids Robotics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318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A618-C619-C740-A96E-0D20E79153DA}" type="datetime1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56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A918D-DAD3-1641-852A-39E9A77A90C8}" type="datetime1">
              <a:rPr lang="en-US" smtClean="0"/>
              <a:t>11/15/15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57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F41D-2FBA-4841-B6AD-8A13B3131DA6}" type="datetime1">
              <a:rPr lang="en-US" smtClean="0"/>
              <a:t>11/15/15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5" name="Rectangle 14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66372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F8D7-E20E-8F47-AD8A-501349B0CF0D}" type="datetime1">
              <a:rPr lang="en-US" smtClean="0"/>
              <a:t>11/15/15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6"/>
          <p:cNvGrpSpPr/>
          <p:nvPr userDrawn="1"/>
        </p:nvGrpSpPr>
        <p:grpSpPr>
          <a:xfrm>
            <a:off x="284163" y="1593723"/>
            <a:ext cx="8576373" cy="137411"/>
            <a:chOff x="284163" y="1759424"/>
            <a:chExt cx="8576373" cy="137411"/>
          </a:xfrm>
        </p:grpSpPr>
        <p:sp>
          <p:nvSpPr>
            <p:cNvPr id="15" name="Rectangle 14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93604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6D148-0B84-6940-B719-EE064A798D91}" type="datetime1">
              <a:rPr lang="en-US" smtClean="0"/>
              <a:t>11/15/15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59378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209-E914-F440-9919-8DCE1B488377}" type="datetime1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11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2BB0B7D3-038A-1E4E-897B-2E19A81C79B9}" type="datetime1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64470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17B7C-1C62-EF47-9030-DD02A9D7AF5D}" type="datetime1">
              <a:rPr lang="en-US" smtClean="0"/>
              <a:t>11/15/15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6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914D2AEA-2D32-D941-81BD-38D77116D2E4}" type="datetime1">
              <a:rPr lang="en-US" smtClean="0"/>
              <a:t>11/15/15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2015 EV3Lessons.com, Last edit 11/15/2015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</p:sldLayoutIdLst>
  <p:timing>
    <p:tnLst>
      <p:par>
        <p:cTn id="1" dur="indefinite" restart="never" nodeType="tmRoot"/>
      </p:par>
    </p:tnLst>
  </p:timing>
  <p:hf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Logging (Part 1)</a:t>
            </a:r>
            <a:endParaRPr lang="en-US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10-25 at 6.56.3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930" y="2145484"/>
            <a:ext cx="4648200" cy="1600200"/>
          </a:xfrm>
          <a:prstGeom prst="rect">
            <a:avLst/>
          </a:prstGeom>
        </p:spPr>
      </p:pic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Remote Data Logging Instead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4163" y="3156563"/>
            <a:ext cx="2580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6: </a:t>
            </a:r>
            <a:r>
              <a:rPr lang="en-US" dirty="0" smtClean="0"/>
              <a:t>Take your robot somewhere else and run the experiment from the screen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6957" y="4313737"/>
            <a:ext cx="2890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7: </a:t>
            </a:r>
            <a:r>
              <a:rPr lang="en-US" dirty="0" smtClean="0"/>
              <a:t>Place temperature probe in hot/cold liquid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6957" y="1971456"/>
            <a:ext cx="2890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1-4: </a:t>
            </a:r>
            <a:r>
              <a:rPr lang="en-US" dirty="0" smtClean="0">
                <a:solidFill>
                  <a:srgbClr val="000000"/>
                </a:solidFill>
              </a:rPr>
              <a:t>Repeat steps 1-4 of the Live Data Logging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7" name="Frame 16"/>
          <p:cNvSpPr/>
          <p:nvPr/>
        </p:nvSpPr>
        <p:spPr>
          <a:xfrm>
            <a:off x="7571994" y="3188534"/>
            <a:ext cx="521136" cy="557150"/>
          </a:xfrm>
          <a:prstGeom prst="frame">
            <a:avLst>
              <a:gd name="adj1" fmla="val 22800"/>
            </a:avLst>
          </a:prstGeom>
          <a:solidFill>
            <a:schemeClr val="accent4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>
            <a:off x="7571994" y="2437259"/>
            <a:ext cx="521136" cy="46983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6957" y="4949036"/>
            <a:ext cx="25807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8: </a:t>
            </a:r>
            <a:r>
              <a:rPr lang="en-US" dirty="0" smtClean="0"/>
              <a:t>Connect your robot and click on the Upload Icon.  In the Data Log File Manager, pick the correct file to import.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9" name="Picture 8" descr="Screen Shot 2015-10-25 at 7.09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097" y="4515344"/>
            <a:ext cx="4460467" cy="21553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65806" y="3745684"/>
            <a:ext cx="157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Upload Icon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254297" y="1822318"/>
            <a:ext cx="1713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Download Icon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5409" y="2585664"/>
            <a:ext cx="2890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5: </a:t>
            </a:r>
            <a:r>
              <a:rPr lang="en-US" dirty="0" smtClean="0">
                <a:solidFill>
                  <a:srgbClr val="000000"/>
                </a:solidFill>
              </a:rPr>
              <a:t>Click on the Download icon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31882" y="3745684"/>
            <a:ext cx="4033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</a:rPr>
              <a:t>These icons appear only when you are in an open EXPERIMENT (not a Project)</a:t>
            </a:r>
            <a:endParaRPr lang="en-US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60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5-10-25 at 7.15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50" y="4969057"/>
            <a:ext cx="1850657" cy="1496464"/>
          </a:xfrm>
          <a:prstGeom prst="rect">
            <a:avLst/>
          </a:prstGeom>
        </p:spPr>
      </p:pic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Brick Data Logging Instead (Part 1)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4163" y="4190715"/>
            <a:ext cx="3925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2: </a:t>
            </a:r>
            <a:r>
              <a:rPr lang="en-US" dirty="0" smtClean="0"/>
              <a:t>Click on the wrench to set up sensors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10297" y="4195289"/>
            <a:ext cx="2890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4: </a:t>
            </a:r>
            <a:r>
              <a:rPr lang="en-US" dirty="0" smtClean="0"/>
              <a:t>Place temperature sensor probe in hot/cold liquid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6957" y="1971456"/>
            <a:ext cx="3925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1: </a:t>
            </a:r>
            <a:r>
              <a:rPr lang="en-US" dirty="0" smtClean="0"/>
              <a:t>Go to third tab on Brick Menu and pick Brick </a:t>
            </a:r>
            <a:r>
              <a:rPr lang="en-US" dirty="0" err="1" smtClean="0"/>
              <a:t>Datalog</a:t>
            </a: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8" name="Frame 17"/>
          <p:cNvSpPr/>
          <p:nvPr/>
        </p:nvSpPr>
        <p:spPr>
          <a:xfrm>
            <a:off x="1535777" y="5794257"/>
            <a:ext cx="309985" cy="313538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0297" y="5158869"/>
            <a:ext cx="1939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5: </a:t>
            </a:r>
            <a:r>
              <a:rPr lang="en-US" dirty="0" smtClean="0">
                <a:solidFill>
                  <a:srgbClr val="000000"/>
                </a:solidFill>
              </a:rPr>
              <a:t>Click on the sphere icon to start and stop collecting data</a:t>
            </a:r>
          </a:p>
        </p:txBody>
      </p:sp>
      <p:pic>
        <p:nvPicPr>
          <p:cNvPr id="3" name="Picture 2" descr="Screen Shot 2015-10-25 at 7.14.5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49" y="2632663"/>
            <a:ext cx="1712154" cy="1368085"/>
          </a:xfrm>
          <a:prstGeom prst="rect">
            <a:avLst/>
          </a:prstGeom>
        </p:spPr>
      </p:pic>
      <p:pic>
        <p:nvPicPr>
          <p:cNvPr id="9" name="Picture 8" descr="Screen Shot 2015-10-25 at 7.15.14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618" y="4969057"/>
            <a:ext cx="1832947" cy="149646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932883" y="1991016"/>
            <a:ext cx="3655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3: </a:t>
            </a:r>
            <a:r>
              <a:rPr lang="en-US" dirty="0" smtClean="0"/>
              <a:t>Click on icon with numbers to see the data for a different sensor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23" name="Picture 22" descr="Screen Shot 2015-10-25 at 7.15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035" y="2637347"/>
            <a:ext cx="1643313" cy="1328803"/>
          </a:xfrm>
          <a:prstGeom prst="rect">
            <a:avLst/>
          </a:prstGeom>
        </p:spPr>
      </p:pic>
      <p:sp>
        <p:nvSpPr>
          <p:cNvPr id="24" name="Frame 23"/>
          <p:cNvSpPr/>
          <p:nvPr/>
        </p:nvSpPr>
        <p:spPr>
          <a:xfrm>
            <a:off x="5987597" y="3329534"/>
            <a:ext cx="568119" cy="15676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5" name="Picture 24" descr="Screen Shot 2015-10-25 at 7.15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023" y="5158869"/>
            <a:ext cx="1617648" cy="1308050"/>
          </a:xfrm>
          <a:prstGeom prst="rect">
            <a:avLst/>
          </a:prstGeom>
        </p:spPr>
      </p:pic>
      <p:sp>
        <p:nvSpPr>
          <p:cNvPr id="26" name="Frame 25"/>
          <p:cNvSpPr/>
          <p:nvPr/>
        </p:nvSpPr>
        <p:spPr>
          <a:xfrm>
            <a:off x="7988305" y="5909708"/>
            <a:ext cx="190908" cy="16551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4721139" y="1978188"/>
            <a:ext cx="12829" cy="46412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imgr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378" y="4329890"/>
            <a:ext cx="1133872" cy="60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3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Brick Data Logging (Part 2)</a:t>
            </a:r>
            <a:endParaRPr lang="en-US" dirty="0"/>
          </a:p>
        </p:txBody>
      </p:sp>
      <p:pic>
        <p:nvPicPr>
          <p:cNvPr id="5" name="Picture 4" descr="Screen Shot 2015-10-25 at 6.56.3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717" y="2813172"/>
            <a:ext cx="4648200" cy="1600200"/>
          </a:xfrm>
          <a:prstGeom prst="rect">
            <a:avLst/>
          </a:prstGeom>
        </p:spPr>
      </p:pic>
      <p:sp>
        <p:nvSpPr>
          <p:cNvPr id="6" name="Frame 5"/>
          <p:cNvSpPr/>
          <p:nvPr/>
        </p:nvSpPr>
        <p:spPr>
          <a:xfrm>
            <a:off x="7081781" y="3888695"/>
            <a:ext cx="521136" cy="557150"/>
          </a:xfrm>
          <a:prstGeom prst="frame">
            <a:avLst>
              <a:gd name="adj1" fmla="val 22800"/>
            </a:avLst>
          </a:prstGeom>
          <a:solidFill>
            <a:schemeClr val="accent4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6" descr="Screen Shot 2015-10-25 at 7.09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630" y="4968231"/>
            <a:ext cx="3477620" cy="1680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95527" y="4007051"/>
            <a:ext cx="157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Upload Icon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3967" y="4105151"/>
            <a:ext cx="25807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7: </a:t>
            </a:r>
            <a:r>
              <a:rPr lang="en-US" dirty="0" smtClean="0"/>
              <a:t>Connect your robot and click on the Upload Icon after you are in an Experiment.  In the Data Log File Manager, pick the correct file to import.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967" y="2150360"/>
            <a:ext cx="258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6: </a:t>
            </a:r>
            <a:r>
              <a:rPr lang="en-US" dirty="0" smtClean="0">
                <a:solidFill>
                  <a:srgbClr val="000000"/>
                </a:solidFill>
              </a:rPr>
              <a:t>Pick name for the file on the brick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54717" y="4364514"/>
            <a:ext cx="4033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</a:rPr>
              <a:t>These icons appear only when you are in an open EXPERIMENT (not a Project)</a:t>
            </a:r>
            <a:endParaRPr lang="en-US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55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5719895" cy="4307294"/>
          </a:xfrm>
        </p:spPr>
        <p:txBody>
          <a:bodyPr/>
          <a:lstStyle/>
          <a:p>
            <a:r>
              <a:rPr lang="en-US" dirty="0" smtClean="0"/>
              <a:t>Can you think of other experiments?</a:t>
            </a:r>
          </a:p>
          <a:p>
            <a:r>
              <a:rPr lang="en-US" dirty="0" smtClean="0"/>
              <a:t>Try data logging using other sensors.</a:t>
            </a:r>
          </a:p>
          <a:p>
            <a:r>
              <a:rPr lang="en-US" dirty="0" smtClean="0"/>
              <a:t>Try exporting your data into Excel or another spreadsheet tool.</a:t>
            </a:r>
          </a:p>
          <a:p>
            <a:r>
              <a:rPr lang="en-US" dirty="0" smtClean="0"/>
              <a:t>Learn how to use Autonomous Data Logging in Part 2 of the Data Logging series of lessons.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pic>
        <p:nvPicPr>
          <p:cNvPr id="5" name="Picture 4" descr="Screen Shot 2015-10-25 at 5.32.50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3" t="5000" r="54456"/>
          <a:stretch/>
        </p:blipFill>
        <p:spPr>
          <a:xfrm>
            <a:off x="6114659" y="1963938"/>
            <a:ext cx="2509659" cy="1950460"/>
          </a:xfrm>
          <a:prstGeom prst="rect">
            <a:avLst/>
          </a:prstGeom>
        </p:spPr>
      </p:pic>
      <p:pic>
        <p:nvPicPr>
          <p:cNvPr id="6" name="Picture 5" descr="Screen Shot 2015-10-25 at 5.32.3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659" y="4060261"/>
            <a:ext cx="2363142" cy="255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15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This tutorial was written by Sanjay Seshan and Arvind Seshan from Droids Robotics </a:t>
            </a:r>
          </a:p>
          <a:p>
            <a:pPr lvl="1"/>
            <a:r>
              <a:rPr lang="en-US" smtClean="0"/>
              <a:t>More 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20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Learn what data logging is</a:t>
            </a:r>
          </a:p>
          <a:p>
            <a:r>
              <a:rPr lang="en-US" smtClean="0"/>
              <a:t>Learn the different ways of doing data logging on the EV3</a:t>
            </a:r>
          </a:p>
          <a:p>
            <a:r>
              <a:rPr lang="en-US" smtClean="0"/>
              <a:t>Learn how to use the Live Data Logging, Remote Data Logging and Brick Data Logging feature using a temperature sensor</a:t>
            </a:r>
          </a:p>
          <a:p>
            <a:endParaRPr lang="en-US" smtClean="0"/>
          </a:p>
          <a:p>
            <a:r>
              <a:rPr lang="en-US" smtClean="0"/>
              <a:t>Prerequisites: Must own an NXT Temperature Sensor, Must have the Edu version of the EV3 Software and Edu version of brick firmware.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Objectives</a:t>
            </a:r>
            <a:endParaRPr lang="en-US" dirty="0"/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715" y="5599767"/>
            <a:ext cx="1783932" cy="94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3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EV3 software provides a simple way to continuously record sensor readings to a file and to plot the values later. This is called </a:t>
            </a:r>
            <a:r>
              <a:rPr lang="en-US" i="1" dirty="0" smtClean="0"/>
              <a:t>Data Logging.</a:t>
            </a:r>
            <a:endParaRPr lang="en-US" dirty="0" smtClean="0"/>
          </a:p>
          <a:p>
            <a:r>
              <a:rPr lang="en-US" dirty="0" smtClean="0"/>
              <a:t>Why use Data Logging:</a:t>
            </a:r>
          </a:p>
          <a:p>
            <a:pPr lvl="1"/>
            <a:r>
              <a:rPr lang="en-US" dirty="0" smtClean="0"/>
              <a:t>Great for science experiments. In Part 1, we will show how </a:t>
            </a:r>
            <a:r>
              <a:rPr lang="en-US" dirty="0"/>
              <a:t>y</a:t>
            </a:r>
            <a:r>
              <a:rPr lang="en-US" dirty="0" smtClean="0"/>
              <a:t>ou can record values like temperature for a science project. </a:t>
            </a:r>
          </a:p>
          <a:p>
            <a:pPr lvl="1"/>
            <a:r>
              <a:rPr lang="en-US" dirty="0" smtClean="0"/>
              <a:t>Great for understanding robot programming blocks. In Part 2, we will show how to use data logging to measure the difference between turns.</a:t>
            </a:r>
          </a:p>
          <a:p>
            <a:pPr lvl="1"/>
            <a:r>
              <a:rPr lang="en-US" dirty="0" smtClean="0"/>
              <a:t>Great for understanding sensor behavior. In Part 3, we will show how to use data logging to understand the details of sensors such as the gyro sensor.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Logging?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036" y="2537227"/>
            <a:ext cx="6908214" cy="4307294"/>
          </a:xfrm>
        </p:spPr>
        <p:txBody>
          <a:bodyPr>
            <a:normAutofit/>
          </a:bodyPr>
          <a:lstStyle/>
          <a:p>
            <a:pPr marL="917575" lvl="1">
              <a:buFont typeface="+mj-lt"/>
              <a:buAutoNum type="arabicPeriod"/>
            </a:pPr>
            <a:r>
              <a:rPr lang="en-US" dirty="0" smtClean="0"/>
              <a:t>Live Data Logging: Real time data collected directly in the EV3 software</a:t>
            </a:r>
          </a:p>
          <a:p>
            <a:pPr marL="917575" lvl="1">
              <a:buFont typeface="+mj-lt"/>
              <a:buAutoNum type="arabicPeriod"/>
            </a:pPr>
            <a:r>
              <a:rPr lang="en-US" dirty="0"/>
              <a:t>Remote Data Logging: Use the the brick to collect data, and transfer the data to the computer for </a:t>
            </a:r>
            <a:r>
              <a:rPr lang="en-US" dirty="0" smtClean="0"/>
              <a:t>analysis</a:t>
            </a:r>
          </a:p>
          <a:p>
            <a:pPr marL="917575" lvl="1">
              <a:buFont typeface="+mj-lt"/>
              <a:buAutoNum type="arabicPeriod"/>
            </a:pPr>
            <a:r>
              <a:rPr lang="en-US" dirty="0"/>
              <a:t>Brick Data Logging: Run the experiment directly from the </a:t>
            </a:r>
            <a:r>
              <a:rPr lang="en-US" dirty="0" smtClean="0"/>
              <a:t>brick</a:t>
            </a:r>
          </a:p>
          <a:p>
            <a:pPr marL="917575" lvl="1">
              <a:buFont typeface="+mj-lt"/>
              <a:buAutoNum type="arabicPeriod"/>
            </a:pPr>
            <a:endParaRPr lang="en-US" dirty="0" smtClean="0"/>
          </a:p>
          <a:p>
            <a:pPr marL="917575" lvl="1">
              <a:buFont typeface="+mj-lt"/>
              <a:buAutoNum type="arabicPeriod"/>
            </a:pPr>
            <a:r>
              <a:rPr lang="en-US" dirty="0"/>
              <a:t>Autonomous. Collect data with the Data Logging </a:t>
            </a:r>
            <a:r>
              <a:rPr lang="en-US" dirty="0" smtClean="0"/>
              <a:t>block. </a:t>
            </a:r>
            <a:r>
              <a:rPr lang="en-US" dirty="0"/>
              <a:t>The data is stored on the brick</a:t>
            </a:r>
            <a:r>
              <a:rPr lang="en-US" dirty="0" smtClean="0"/>
              <a:t>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data log on an EV3?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7314" y="2591192"/>
            <a:ext cx="1590818" cy="21678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1: Temperature Sensor Experiment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7314" y="5282448"/>
            <a:ext cx="1590818" cy="1121835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2: Differences Between Turns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266" y="1860011"/>
            <a:ext cx="8729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4 ways to data log using the EV3 MINDSTORMS: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Challenge: We will use a Temperature Sensor to log the changing temperature of water.  </a:t>
            </a:r>
          </a:p>
          <a:p>
            <a:r>
              <a:rPr lang="en-US" dirty="0" smtClean="0"/>
              <a:t>Design your own experiment.  For example, you can try placing the temperature sensor probe at room temperature water, then boiling water and then cold water.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Data Logging</a:t>
            </a:r>
            <a:endParaRPr lang="en-US" dirty="0"/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715" y="5599767"/>
            <a:ext cx="1783932" cy="94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9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Live Data Logging (Temperature Sensor)</a:t>
            </a:r>
            <a:endParaRPr lang="en-US" dirty="0"/>
          </a:p>
        </p:txBody>
      </p:sp>
      <p:pic>
        <p:nvPicPr>
          <p:cNvPr id="5" name="Picture 4" descr="Screen Shot 2015-10-25 at 4.50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0" y="1806121"/>
            <a:ext cx="2570101" cy="7701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4163" y="2086429"/>
            <a:ext cx="289083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1:</a:t>
            </a:r>
          </a:p>
          <a:p>
            <a:r>
              <a:rPr lang="en-US" dirty="0" smtClean="0"/>
              <a:t>Start a New Experiment in an existing project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</p:txBody>
      </p:sp>
      <p:pic>
        <p:nvPicPr>
          <p:cNvPr id="7" name="Picture 6" descr="Screen Shot 2015-10-25 at 4.49.51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63"/>
          <a:stretch/>
        </p:blipFill>
        <p:spPr>
          <a:xfrm>
            <a:off x="6130472" y="1806121"/>
            <a:ext cx="1776186" cy="18977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6957" y="4107543"/>
            <a:ext cx="28908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2:</a:t>
            </a:r>
          </a:p>
          <a:p>
            <a:r>
              <a:rPr lang="en-US" dirty="0" smtClean="0"/>
              <a:t>Turn off Oscilloscope Mode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</p:txBody>
      </p:sp>
      <p:pic>
        <p:nvPicPr>
          <p:cNvPr id="10" name="Picture 9" descr="Screen Shot 2015-10-25 at 4.54.0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748" y="4107543"/>
            <a:ext cx="5397500" cy="749300"/>
          </a:xfrm>
          <a:prstGeom prst="rect">
            <a:avLst/>
          </a:prstGeom>
        </p:spPr>
      </p:pic>
      <p:pic>
        <p:nvPicPr>
          <p:cNvPr id="15" name="Picture 14" descr="Screen Shot 2015-10-25 at 4.55.47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807" y="5353972"/>
            <a:ext cx="6246901" cy="95687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84164" y="5465751"/>
            <a:ext cx="245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3: </a:t>
            </a:r>
            <a:r>
              <a:rPr lang="en-US" dirty="0" smtClean="0"/>
              <a:t>Pick your duration, sample rate, sensor and units.</a:t>
            </a:r>
          </a:p>
        </p:txBody>
      </p:sp>
      <p:sp>
        <p:nvSpPr>
          <p:cNvPr id="19" name="Frame 18"/>
          <p:cNvSpPr/>
          <p:nvPr/>
        </p:nvSpPr>
        <p:spPr>
          <a:xfrm>
            <a:off x="6130473" y="2219190"/>
            <a:ext cx="1776186" cy="24372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Frame 19"/>
          <p:cNvSpPr/>
          <p:nvPr/>
        </p:nvSpPr>
        <p:spPr>
          <a:xfrm>
            <a:off x="4400409" y="2219189"/>
            <a:ext cx="1205943" cy="23577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Frame 20"/>
          <p:cNvSpPr/>
          <p:nvPr/>
        </p:nvSpPr>
        <p:spPr>
          <a:xfrm>
            <a:off x="3380406" y="4092637"/>
            <a:ext cx="521136" cy="5786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4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Live Data Logging (Temperature Sensor)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6958" y="1897127"/>
            <a:ext cx="2580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4:</a:t>
            </a:r>
          </a:p>
          <a:p>
            <a:r>
              <a:rPr lang="en-US" dirty="0" smtClean="0"/>
              <a:t>All sensors connected to the EV3 will be automatically added. If you do not want to collect data with a particular sensor, click the “X” next to it.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6957" y="5391254"/>
            <a:ext cx="2890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6: </a:t>
            </a:r>
            <a:r>
              <a:rPr lang="en-US" dirty="0" smtClean="0"/>
              <a:t>Place temperature probe in hot/cold liquid and watch the graph (see next slide)</a:t>
            </a:r>
          </a:p>
        </p:txBody>
      </p:sp>
      <p:pic>
        <p:nvPicPr>
          <p:cNvPr id="3" name="Picture 2" descr="Screen Shot 2015-10-25 at 4.58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726" y="3839517"/>
            <a:ext cx="4597400" cy="1562100"/>
          </a:xfrm>
          <a:prstGeom prst="rect">
            <a:avLst/>
          </a:prstGeom>
        </p:spPr>
      </p:pic>
      <p:pic>
        <p:nvPicPr>
          <p:cNvPr id="8" name="Picture 7" descr="Screen Shot 2015-10-25 at 5.13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707" y="2051059"/>
            <a:ext cx="6020543" cy="70672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56957" y="4327910"/>
            <a:ext cx="2890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STEP 5: </a:t>
            </a:r>
            <a:r>
              <a:rPr lang="en-US" dirty="0" smtClean="0"/>
              <a:t>Download and Run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7" name="Frame 16"/>
          <p:cNvSpPr/>
          <p:nvPr/>
        </p:nvSpPr>
        <p:spPr>
          <a:xfrm>
            <a:off x="8377457" y="2063887"/>
            <a:ext cx="521136" cy="5786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>
            <a:off x="8093130" y="4442606"/>
            <a:ext cx="521136" cy="5786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2" name="Picture 11" descr="imgr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186" y="5599767"/>
            <a:ext cx="1783932" cy="94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732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xperiment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86"/>
          <a:stretch/>
        </p:blipFill>
        <p:spPr>
          <a:xfrm>
            <a:off x="423364" y="1806316"/>
            <a:ext cx="6645516" cy="4727816"/>
          </a:xfrm>
          <a:prstGeom prst="rect">
            <a:avLst/>
          </a:prstGeom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Results/Solution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2989" y="4338771"/>
            <a:ext cx="20892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Room temperature probe placed in boiling water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32500" y="3056480"/>
            <a:ext cx="187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Temperature increases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49095" y="2527053"/>
            <a:ext cx="1603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Probe removed and placed in cold water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53755" y="2155051"/>
            <a:ext cx="12059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similar graph will appear live on your screen.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8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Now that we have tried Live Data Logging, let’s look at two other ways to collect data when the computer isn’t around:	</a:t>
            </a:r>
          </a:p>
          <a:p>
            <a:pPr lvl="1"/>
            <a:r>
              <a:rPr lang="en-US" smtClean="0"/>
              <a:t>Remote Data Logging: Use the the brick to collect data, and transfer the data to the computer for analysis</a:t>
            </a:r>
          </a:p>
          <a:p>
            <a:pPr lvl="1"/>
            <a:r>
              <a:rPr lang="en-US" smtClean="0"/>
              <a:t>Brick Data Logging: Run the experiment directly from the brick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Ways to Collect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1252"/>
      </p:ext>
    </p:extLst>
  </p:cSld>
  <p:clrMapOvr>
    <a:masterClrMapping/>
  </p:clrMapOvr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4485</TotalTime>
  <Words>907</Words>
  <Application>Microsoft Macintosh PowerPoint</Application>
  <PresentationFormat>On-screen Show (4:3)</PresentationFormat>
  <Paragraphs>106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Helvetica Neue</vt:lpstr>
      <vt:lpstr>Wingdings</vt:lpstr>
      <vt:lpstr>Arial</vt:lpstr>
      <vt:lpstr>advanced</vt:lpstr>
      <vt:lpstr>Data Logging (Part 1)</vt:lpstr>
      <vt:lpstr>Lesson Objectives</vt:lpstr>
      <vt:lpstr>What is Data Logging?</vt:lpstr>
      <vt:lpstr>How do you data log on an EV3?</vt:lpstr>
      <vt:lpstr>Live Data Logging</vt:lpstr>
      <vt:lpstr>Live Data Logging (Temperature Sensor)</vt:lpstr>
      <vt:lpstr>Live Data Logging (Temperature Sensor)</vt:lpstr>
      <vt:lpstr>Results/Solution</vt:lpstr>
      <vt:lpstr>Other Ways to Collect Data</vt:lpstr>
      <vt:lpstr>Remote Data Logging Instead</vt:lpstr>
      <vt:lpstr>Using Brick Data Logging Instead (Part 1)</vt:lpstr>
      <vt:lpstr>Brick Data Logging (Part 2)</vt:lpstr>
      <vt:lpstr>Next Steps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Srinivasan Seshan</cp:lastModifiedBy>
  <cp:revision>79</cp:revision>
  <dcterms:created xsi:type="dcterms:W3CDTF">2014-10-28T21:59:38Z</dcterms:created>
  <dcterms:modified xsi:type="dcterms:W3CDTF">2015-11-15T16:36:53Z</dcterms:modified>
</cp:coreProperties>
</file>