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4" r:id="rId1"/>
    <p:sldMasterId id="2147483726" r:id="rId2"/>
  </p:sldMasterIdLst>
  <p:notesMasterIdLst>
    <p:notesMasterId r:id="rId17"/>
  </p:notesMasterIdLst>
  <p:handoutMasterIdLst>
    <p:handoutMasterId r:id="rId18"/>
  </p:handoutMasterIdLst>
  <p:sldIdLst>
    <p:sldId id="408" r:id="rId3"/>
    <p:sldId id="418" r:id="rId4"/>
    <p:sldId id="414" r:id="rId5"/>
    <p:sldId id="415" r:id="rId6"/>
    <p:sldId id="416" r:id="rId7"/>
    <p:sldId id="411" r:id="rId8"/>
    <p:sldId id="412" r:id="rId9"/>
    <p:sldId id="419" r:id="rId10"/>
    <p:sldId id="420" r:id="rId11"/>
    <p:sldId id="417" r:id="rId12"/>
    <p:sldId id="330" r:id="rId13"/>
    <p:sldId id="348" r:id="rId14"/>
    <p:sldId id="413" r:id="rId15"/>
    <p:sldId id="40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6271" autoAdjust="0"/>
  </p:normalViewPr>
  <p:slideViewPr>
    <p:cSldViewPr snapToGrid="0" snapToObjects="1">
      <p:cViewPr>
        <p:scale>
          <a:sx n="95" d="100"/>
          <a:sy n="95" d="100"/>
        </p:scale>
        <p:origin x="288" y="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1/17/16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1/17/16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52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2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670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400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00F43-E1BE-2D40-BF3F-742E0D535B41}" type="datetime1">
              <a:rPr lang="en-US" smtClean="0"/>
              <a:t>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F098-772A-E14E-A7C7-C554892C290C}" type="datetime1">
              <a:rPr lang="en-US" smtClean="0"/>
              <a:t>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98DE3-B925-A542-AC0E-B77744E660C9}" type="datetime1">
              <a:rPr lang="en-US" smtClean="0"/>
              <a:t>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8E24-2529-824B-BCF9-7739A727B915}" type="datetime1">
              <a:rPr lang="en-US" smtClean="0"/>
              <a:t>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88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0A74C-3375-1447-85E4-1BDBB27D81BE}" type="datetime1">
              <a:rPr lang="en-US" smtClean="0"/>
              <a:t>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244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8A3E6-8562-104F-A37C-4FDE60240B15}" type="datetime1">
              <a:rPr lang="en-US" smtClean="0"/>
              <a:t>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90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7A461-40D1-CA46-A0FF-C2DAD7CE7EB4}" type="datetime1">
              <a:rPr lang="en-US" smtClean="0"/>
              <a:t>1/17/16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80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2CBC5-7C22-F244-8147-3DDA09E10D71}" type="datetime1">
              <a:rPr lang="en-US" smtClean="0"/>
              <a:t>1/17/16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148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EE2CE-B4BE-6248-A2B7-8368BF345395}" type="datetime1">
              <a:rPr lang="en-US" smtClean="0"/>
              <a:t>1/17/16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3931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C47B-4365-7341-A98F-2EA6192868D9}" type="datetime1">
              <a:rPr lang="en-US" smtClean="0"/>
              <a:t>1/17/16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736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AB5D0-F2ED-104D-A23B-506557B8849B}" type="datetime1">
              <a:rPr lang="en-US" smtClean="0"/>
              <a:t>1/17/16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50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DADD-623E-7F4B-8782-63803A32F3B3}" type="datetime1">
              <a:rPr lang="en-US" smtClean="0"/>
              <a:t>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9677-D27A-BE4F-B93E-C8BFC17D7681}" type="datetime1">
              <a:rPr lang="en-US" smtClean="0"/>
              <a:t>1/17/16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755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32DCC-324C-5F47-992E-3EA84DC9BD14}" type="datetime1">
              <a:rPr lang="en-US" smtClean="0"/>
              <a:t>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841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47BF-3C9E-F04B-8454-DF39110923BE}" type="datetime1">
              <a:rPr lang="en-US" smtClean="0"/>
              <a:t>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17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D961C-8211-C041-88D6-463A233B22A9}" type="datetime1">
              <a:rPr lang="en-US" smtClean="0"/>
              <a:t>1/17/16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D64D-73F5-3746-A3D1-208196C523F8}" type="datetime1">
              <a:rPr lang="en-US" smtClean="0"/>
              <a:t>1/17/16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4F79F-2E60-6A46-90DD-507C7A5BD389}" type="datetime1">
              <a:rPr lang="en-US" smtClean="0"/>
              <a:t>1/17/16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4C82-FBBD-9240-8514-C8ADEE68CD40}" type="datetime1">
              <a:rPr lang="en-US" smtClean="0"/>
              <a:t>1/17/16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6B06D-3782-5841-B61D-949D0B8E6F6F}" type="datetime1">
              <a:rPr lang="en-US" smtClean="0"/>
              <a:t>1/17/16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022E-EE00-8342-A063-49251D9A8ED3}" type="datetime1">
              <a:rPr lang="en-US" smtClean="0"/>
              <a:t>1/17/16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92E45-C83A-FD44-9C3A-7E1970D444BC}" type="datetime1">
              <a:rPr lang="en-US" smtClean="0"/>
              <a:t>1/17/16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3EB2100F-F048-974D-9333-FF76A8618153}" type="datetime1">
              <a:rPr lang="en-US" smtClean="0"/>
              <a:t>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Copyright © EV3Lessons.com 2015 (Last edit: 1/17/2016)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323A9-646B-5D48-B6D2-430B7FE6633B}" type="datetime1">
              <a:rPr lang="en-US" smtClean="0"/>
              <a:t>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3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jpg"/><Relationship Id="rId5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team@droidsrobotics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2305" y="311631"/>
            <a:ext cx="4182799" cy="1923569"/>
          </a:xfrm>
        </p:spPr>
        <p:txBody>
          <a:bodyPr/>
          <a:lstStyle/>
          <a:p>
            <a:pPr algn="ctr"/>
            <a:r>
              <a:rPr lang="en-US" sz="3200" dirty="0" smtClean="0"/>
              <a:t>BEGINNER EV3 PROGRAMMING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dirty="0" smtClean="0"/>
              <a:t>Lesson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487501" y="5949643"/>
            <a:ext cx="4750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By: Droids Robotics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0088" y="2713113"/>
            <a:ext cx="81875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Topics Covered: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Display Block</a:t>
            </a:r>
          </a:p>
          <a:p>
            <a:endParaRPr lang="en-US" sz="2800" dirty="0"/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105" y="436041"/>
            <a:ext cx="4231698" cy="15717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120" y="5190565"/>
            <a:ext cx="1340381" cy="1282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62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Displaying an image in PIXEL Mode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6256" y="2771086"/>
            <a:ext cx="1302902" cy="165398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879158" y="1759642"/>
            <a:ext cx="332142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Step 1: </a:t>
            </a:r>
          </a:p>
          <a:p>
            <a:r>
              <a:rPr lang="en-US" dirty="0" smtClean="0"/>
              <a:t>Pick Display Block</a:t>
            </a:r>
          </a:p>
          <a:p>
            <a:endParaRPr lang="en-US" dirty="0" smtClean="0"/>
          </a:p>
          <a:p>
            <a:endParaRPr lang="en-US" b="1" dirty="0" smtClean="0"/>
          </a:p>
          <a:p>
            <a:r>
              <a:rPr lang="en-US" b="1" dirty="0" smtClean="0"/>
              <a:t>Step 2:</a:t>
            </a:r>
          </a:p>
          <a:p>
            <a:r>
              <a:rPr lang="en-US" dirty="0"/>
              <a:t>C</a:t>
            </a:r>
            <a:r>
              <a:rPr lang="en-US" dirty="0" smtClean="0"/>
              <a:t>lick on the “Select Mode” which has a folder icon and pick “image”</a:t>
            </a:r>
          </a:p>
          <a:p>
            <a:endParaRPr lang="en-US" dirty="0"/>
          </a:p>
          <a:p>
            <a:endParaRPr lang="en-US" b="1" dirty="0" smtClean="0"/>
          </a:p>
          <a:p>
            <a:r>
              <a:rPr lang="en-US" b="1" dirty="0" smtClean="0"/>
              <a:t>Step 3:</a:t>
            </a:r>
            <a:endParaRPr lang="en-US" dirty="0"/>
          </a:p>
          <a:p>
            <a:r>
              <a:rPr lang="en-US" dirty="0" smtClean="0"/>
              <a:t>Use the empty box on the top right to pick the image you want to display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l="3678" t="15588" b="9412"/>
          <a:stretch/>
        </p:blipFill>
        <p:spPr>
          <a:xfrm>
            <a:off x="377109" y="1708754"/>
            <a:ext cx="4389872" cy="9316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96861" y="4555717"/>
            <a:ext cx="2782297" cy="1969205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71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 BLOCK CHALLENGE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24610"/>
            <a:ext cx="3776430" cy="4892502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b="0" dirty="0" smtClean="0">
                <a:solidFill>
                  <a:srgbClr val="3366FF"/>
                </a:solidFill>
              </a:rPr>
              <a:t>Can you display eyes on the screen while moving?  Alternate eyeballs that look left and right.</a:t>
            </a:r>
          </a:p>
          <a:p>
            <a:pPr marL="800100" lvl="1" indent="-342900">
              <a:buFont typeface="Arial"/>
              <a:buChar char="•"/>
            </a:pPr>
            <a:r>
              <a:rPr lang="en-US" b="0" dirty="0" smtClean="0"/>
              <a:t>Use </a:t>
            </a:r>
            <a:r>
              <a:rPr lang="en-US" b="0" dirty="0"/>
              <a:t>the Display Block, Motor On and Wait </a:t>
            </a:r>
            <a:r>
              <a:rPr lang="en-US" b="0" dirty="0" smtClean="0"/>
              <a:t>Block</a:t>
            </a:r>
          </a:p>
          <a:p>
            <a:pPr marL="800100" lvl="1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b="0" dirty="0" smtClean="0"/>
              <a:t>Feel free to have fun with this challenge and make it yours!</a:t>
            </a:r>
            <a:endParaRPr lang="en-US" b="0" dirty="0"/>
          </a:p>
          <a:p>
            <a:endParaRPr lang="en-US" b="0" dirty="0"/>
          </a:p>
        </p:txBody>
      </p:sp>
      <p:pic>
        <p:nvPicPr>
          <p:cNvPr id="7" name="Picture 6" descr="Screen Shot 2014-08-08 at 5.44.32 P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6" r="41425"/>
          <a:stretch/>
        </p:blipFill>
        <p:spPr>
          <a:xfrm>
            <a:off x="4818048" y="1361358"/>
            <a:ext cx="3556001" cy="2509503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00" r="19750"/>
          <a:stretch/>
        </p:blipFill>
        <p:spPr>
          <a:xfrm>
            <a:off x="6827189" y="3684270"/>
            <a:ext cx="1546860" cy="20193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50" r="24250"/>
          <a:stretch/>
        </p:blipFill>
        <p:spPr>
          <a:xfrm>
            <a:off x="4775351" y="3684270"/>
            <a:ext cx="1859280" cy="20193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3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</a:t>
            </a:r>
            <a:r>
              <a:rPr lang="en-US" dirty="0" smtClean="0"/>
              <a:t>3 </a:t>
            </a:r>
            <a:r>
              <a:rPr lang="en-US" dirty="0" smtClean="0"/>
              <a:t>Solution</a:t>
            </a:r>
            <a:endParaRPr lang="en-US" dirty="0"/>
          </a:p>
        </p:txBody>
      </p:sp>
      <p:pic>
        <p:nvPicPr>
          <p:cNvPr id="5" name="Picture 4" descr="Screen Shot 2014-08-08 at 5.44.32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7" r="2924"/>
          <a:stretch/>
        </p:blipFill>
        <p:spPr>
          <a:xfrm>
            <a:off x="552180" y="1693851"/>
            <a:ext cx="8192052" cy="250950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44261" y="3732696"/>
            <a:ext cx="12920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Display Block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2174" y="3853043"/>
            <a:ext cx="12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Motor 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68488" y="3753656"/>
            <a:ext cx="996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Wait Block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929217" y="3753656"/>
            <a:ext cx="9475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Motor Off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4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Why might you want to know how to use the display block?</a:t>
            </a:r>
          </a:p>
          <a:p>
            <a:pPr lvl="1"/>
            <a:r>
              <a:rPr lang="en-US" altLang="en-US" dirty="0" smtClean="0"/>
              <a:t>You might want to know what the sensor value your robot is seeing</a:t>
            </a:r>
          </a:p>
          <a:p>
            <a:pPr lvl="1"/>
            <a:r>
              <a:rPr lang="en-US" altLang="en-US" dirty="0"/>
              <a:t>Y</a:t>
            </a:r>
            <a:r>
              <a:rPr lang="en-US" altLang="en-US" dirty="0" smtClean="0"/>
              <a:t>ou might have to program a robot to stop when the robot reaches a red line but it </a:t>
            </a:r>
            <a:r>
              <a:rPr lang="en-US" altLang="en-US" smtClean="0"/>
              <a:t>stops before</a:t>
            </a:r>
            <a:endParaRPr lang="en-US" altLang="en-US" dirty="0" smtClean="0"/>
          </a:p>
          <a:p>
            <a:pPr lvl="2"/>
            <a:r>
              <a:rPr lang="en-US" altLang="en-US" dirty="0" smtClean="0"/>
              <a:t>Does the robot see the same thing you see?</a:t>
            </a:r>
          </a:p>
          <a:p>
            <a:pPr lvl="2"/>
            <a:r>
              <a:rPr lang="en-US" altLang="en-US" dirty="0" smtClean="0"/>
              <a:t>You can display the value on the screen and check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It’s a great debugging tool.  You can learn more about debugging code in one of our Intermediate lessons.</a:t>
            </a:r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39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32"/>
            <a:ext cx="8245474" cy="4963057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800" dirty="0" smtClean="0"/>
              <a:t>This tutorial was created by Sanjay Seshan and Arvind Seshan from Droids Robotics.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More lessons are available at www.ev3lessons.com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Author’s Email: </a:t>
            </a:r>
            <a:r>
              <a:rPr lang="en-US" sz="1800" dirty="0" smtClean="0">
                <a:hlinkClick r:id="rId2"/>
              </a:rPr>
              <a:t>team@droidsrobotics.org</a:t>
            </a:r>
            <a:r>
              <a:rPr lang="en-US" sz="1800" b="0" dirty="0"/>
              <a:t/>
            </a:r>
            <a:br>
              <a:rPr lang="en-US" sz="1800" b="0" dirty="0"/>
            </a:b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1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to use the Display Block to display text and images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Understand why the Display Block can be useful in programming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1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22174"/>
            <a:ext cx="3776430" cy="4494938"/>
          </a:xfrm>
          <a:ln>
            <a:noFill/>
          </a:ln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b="0" dirty="0" smtClean="0"/>
              <a:t>The Display Block to show information and pictures on the screen</a:t>
            </a:r>
            <a:endParaRPr lang="en-US" b="0" dirty="0"/>
          </a:p>
          <a:p>
            <a:pPr marL="342900" indent="-342900">
              <a:buFont typeface="Arial"/>
              <a:buChar char="•"/>
            </a:pPr>
            <a:r>
              <a:rPr lang="en-US" b="0" dirty="0" smtClean="0"/>
              <a:t>You can control the location and size of text</a:t>
            </a:r>
          </a:p>
          <a:p>
            <a:pPr marL="342900" indent="-342900">
              <a:buFont typeface="Arial"/>
              <a:buChar char="•"/>
            </a:pPr>
            <a:r>
              <a:rPr lang="en-US" b="0" dirty="0"/>
              <a:t>You can use this same block to display sensor readings and instructions</a:t>
            </a:r>
            <a:r>
              <a:rPr lang="en-US" b="0" dirty="0" smtClean="0"/>
              <a:t>.</a:t>
            </a:r>
          </a:p>
          <a:p>
            <a:pPr marL="342900" indent="-342900">
              <a:buFont typeface="Arial"/>
              <a:buChar char="•"/>
            </a:pPr>
            <a:r>
              <a:rPr lang="en-US" b="0" dirty="0" smtClean="0"/>
              <a:t>Located in Green Tab</a:t>
            </a:r>
            <a:endParaRPr lang="en-US" b="0" dirty="0"/>
          </a:p>
        </p:txBody>
      </p:sp>
      <p:pic>
        <p:nvPicPr>
          <p:cNvPr id="6" name="Picture 5" descr="Screen Shot 2014-08-07 at 12.29.4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828" y="2192148"/>
            <a:ext cx="3310225" cy="411143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051" y="2686230"/>
            <a:ext cx="3185332" cy="137298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23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MORE ON Display Blocks</a:t>
            </a:r>
            <a:endParaRPr lang="en-US" altLang="en-US" dirty="0" smtClean="0"/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457200" y="1323474"/>
            <a:ext cx="8245474" cy="4802690"/>
          </a:xfrm>
        </p:spPr>
        <p:txBody>
          <a:bodyPr>
            <a:normAutofit/>
          </a:bodyPr>
          <a:lstStyle/>
          <a:p>
            <a:r>
              <a:rPr lang="en-US" altLang="en-US" sz="2400" dirty="0" smtClean="0"/>
              <a:t>Two modes to display </a:t>
            </a:r>
          </a:p>
          <a:p>
            <a:r>
              <a:rPr lang="en-US" altLang="en-US" sz="2400" dirty="0" smtClean="0"/>
              <a:t>Pixel mode (Use for displaying images or text)</a:t>
            </a:r>
          </a:p>
          <a:p>
            <a:pPr lvl="1"/>
            <a:r>
              <a:rPr lang="en-US" altLang="en-US" sz="2200" dirty="0" smtClean="0"/>
              <a:t>178 pixels left and right</a:t>
            </a:r>
          </a:p>
          <a:p>
            <a:pPr lvl="1"/>
            <a:r>
              <a:rPr lang="en-US" altLang="en-US" sz="2200" dirty="0" smtClean="0"/>
              <a:t>128 pixels up and down</a:t>
            </a:r>
          </a:p>
          <a:p>
            <a:r>
              <a:rPr lang="en-US" altLang="en-US" sz="2400" dirty="0" smtClean="0"/>
              <a:t>Grid mode (Easier to use, only works for text mode)</a:t>
            </a:r>
          </a:p>
          <a:p>
            <a:pPr lvl="1"/>
            <a:r>
              <a:rPr lang="en-US" altLang="en-US" sz="2200" dirty="0" smtClean="0"/>
              <a:t>22 columns of 8 pixels each</a:t>
            </a:r>
          </a:p>
          <a:p>
            <a:pPr lvl="1"/>
            <a:r>
              <a:rPr lang="en-US" altLang="en-US" sz="2200" dirty="0" smtClean="0"/>
              <a:t>12 rows of 10 pixels each</a:t>
            </a:r>
          </a:p>
          <a:p>
            <a:pPr lvl="1"/>
            <a:r>
              <a:rPr lang="en-US" altLang="en-US" sz="2200" dirty="0" smtClean="0"/>
              <a:t>Small characters are 1 row and 1 column</a:t>
            </a:r>
          </a:p>
          <a:p>
            <a:pPr lvl="1"/>
            <a:r>
              <a:rPr lang="en-US" altLang="en-US" sz="2200" dirty="0" smtClean="0"/>
              <a:t>Large characters are 2 rows and 2 columns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0782"/>
          <a:stretch/>
        </p:blipFill>
        <p:spPr>
          <a:xfrm>
            <a:off x="6619360" y="3648364"/>
            <a:ext cx="2069946" cy="2057400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89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Displaying Text in Grid Mode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3647491" y="1184162"/>
            <a:ext cx="5224739" cy="4644881"/>
            <a:chOff x="2294980" y="1331074"/>
            <a:chExt cx="5224739" cy="4644881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65934" y="1331074"/>
              <a:ext cx="2324100" cy="2181225"/>
            </a:xfrm>
            <a:prstGeom prst="rect">
              <a:avLst/>
            </a:prstGeom>
          </p:spPr>
        </p:pic>
        <p:sp>
          <p:nvSpPr>
            <p:cNvPr id="44037" name="TextBox 5"/>
            <p:cNvSpPr txBox="1">
              <a:spLocks noChangeArrowheads="1"/>
            </p:cNvSpPr>
            <p:nvPr/>
          </p:nvSpPr>
          <p:spPr bwMode="auto">
            <a:xfrm>
              <a:off x="6274039" y="2661990"/>
              <a:ext cx="1020379" cy="52322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/>
                <a:t>Text to be displayed</a:t>
              </a:r>
            </a:p>
          </p:txBody>
        </p:sp>
        <p:sp>
          <p:nvSpPr>
            <p:cNvPr id="44041" name="TextBox 17"/>
            <p:cNvSpPr txBox="1">
              <a:spLocks noChangeArrowheads="1"/>
            </p:cNvSpPr>
            <p:nvPr/>
          </p:nvSpPr>
          <p:spPr bwMode="auto">
            <a:xfrm>
              <a:off x="5768491" y="4987753"/>
              <a:ext cx="1751228" cy="95410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smtClean="0"/>
                <a:t>Text </a:t>
              </a:r>
              <a:r>
                <a:rPr lang="en-US" altLang="en-US" sz="1400" dirty="0"/>
                <a:t>size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/>
                <a:t>0 – small font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/>
                <a:t>1 – </a:t>
              </a:r>
              <a:r>
                <a:rPr lang="en-US" altLang="en-US" sz="1400" dirty="0" smtClean="0"/>
                <a:t>small, bold </a:t>
              </a:r>
              <a:r>
                <a:rPr lang="en-US" altLang="en-US" sz="1400" dirty="0"/>
                <a:t>font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/>
                <a:t>2 – large font</a:t>
              </a:r>
            </a:p>
          </p:txBody>
        </p:sp>
        <p:sp>
          <p:nvSpPr>
            <p:cNvPr id="51" name="TextBox 5"/>
            <p:cNvSpPr txBox="1">
              <a:spLocks noChangeArrowheads="1"/>
            </p:cNvSpPr>
            <p:nvPr/>
          </p:nvSpPr>
          <p:spPr bwMode="auto">
            <a:xfrm>
              <a:off x="2294980" y="2687894"/>
              <a:ext cx="1242846" cy="52322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smtClean="0"/>
                <a:t>Display Preview</a:t>
              </a:r>
              <a:endParaRPr lang="en-US" altLang="en-US" sz="1400" dirty="0"/>
            </a:p>
          </p:txBody>
        </p:sp>
        <p:sp>
          <p:nvSpPr>
            <p:cNvPr id="21" name="TextBox 5"/>
            <p:cNvSpPr txBox="1">
              <a:spLocks noChangeArrowheads="1"/>
            </p:cNvSpPr>
            <p:nvPr/>
          </p:nvSpPr>
          <p:spPr bwMode="auto">
            <a:xfrm>
              <a:off x="2294980" y="3843963"/>
              <a:ext cx="1828800" cy="30797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smtClean="0"/>
                <a:t>Erase Screen</a:t>
              </a:r>
              <a:endParaRPr lang="en-US" altLang="en-US" sz="1400" dirty="0"/>
            </a:p>
          </p:txBody>
        </p:sp>
        <p:sp>
          <p:nvSpPr>
            <p:cNvPr id="22" name="TextBox 5"/>
            <p:cNvSpPr txBox="1">
              <a:spLocks noChangeArrowheads="1"/>
            </p:cNvSpPr>
            <p:nvPr/>
          </p:nvSpPr>
          <p:spPr bwMode="auto">
            <a:xfrm>
              <a:off x="2294980" y="4213276"/>
              <a:ext cx="1828800" cy="52322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smtClean="0"/>
                <a:t>Column to start display</a:t>
              </a:r>
              <a:endParaRPr lang="en-US" altLang="en-US" sz="1400" dirty="0"/>
            </a:p>
          </p:txBody>
        </p:sp>
        <p:sp>
          <p:nvSpPr>
            <p:cNvPr id="23" name="TextBox 5"/>
            <p:cNvSpPr txBox="1">
              <a:spLocks noChangeArrowheads="1"/>
            </p:cNvSpPr>
            <p:nvPr/>
          </p:nvSpPr>
          <p:spPr bwMode="auto">
            <a:xfrm>
              <a:off x="2294980" y="4801628"/>
              <a:ext cx="1828800" cy="30777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smtClean="0"/>
                <a:t>Row to start display</a:t>
              </a:r>
              <a:endParaRPr lang="en-US" altLang="en-US" sz="1400" dirty="0"/>
            </a:p>
          </p:txBody>
        </p:sp>
        <p:sp>
          <p:nvSpPr>
            <p:cNvPr id="24" name="TextBox 5"/>
            <p:cNvSpPr txBox="1">
              <a:spLocks noChangeArrowheads="1"/>
            </p:cNvSpPr>
            <p:nvPr/>
          </p:nvSpPr>
          <p:spPr bwMode="auto">
            <a:xfrm>
              <a:off x="2294980" y="5266520"/>
              <a:ext cx="1828800" cy="30777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smtClean="0"/>
                <a:t>Black/White Display</a:t>
              </a:r>
              <a:endParaRPr lang="en-US" altLang="en-US" sz="1400" dirty="0"/>
            </a:p>
          </p:txBody>
        </p:sp>
        <p:sp>
          <p:nvSpPr>
            <p:cNvPr id="25" name="TextBox 5"/>
            <p:cNvSpPr txBox="1">
              <a:spLocks noChangeArrowheads="1"/>
            </p:cNvSpPr>
            <p:nvPr/>
          </p:nvSpPr>
          <p:spPr bwMode="auto">
            <a:xfrm>
              <a:off x="2294980" y="5668178"/>
              <a:ext cx="1828800" cy="30777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smtClean="0"/>
                <a:t>Text Size</a:t>
              </a:r>
              <a:endParaRPr lang="en-US" altLang="en-US" sz="1400" dirty="0"/>
            </a:p>
          </p:txBody>
        </p:sp>
        <p:cxnSp>
          <p:nvCxnSpPr>
            <p:cNvPr id="8" name="Elbow Connector 7"/>
            <p:cNvCxnSpPr>
              <a:stCxn id="21" idx="3"/>
            </p:cNvCxnSpPr>
            <p:nvPr/>
          </p:nvCxnSpPr>
          <p:spPr>
            <a:xfrm flipV="1">
              <a:off x="4123780" y="3419055"/>
              <a:ext cx="407268" cy="578896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Elbow Connector 9"/>
            <p:cNvCxnSpPr/>
            <p:nvPr/>
          </p:nvCxnSpPr>
          <p:spPr>
            <a:xfrm rot="5400000" flipH="1" flipV="1">
              <a:off x="3966993" y="3575842"/>
              <a:ext cx="1052738" cy="739165"/>
            </a:xfrm>
            <a:prstGeom prst="bentConnector3">
              <a:avLst>
                <a:gd name="adj1" fmla="val -33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Elbow Connector 12"/>
            <p:cNvCxnSpPr>
              <a:stCxn id="23" idx="3"/>
            </p:cNvCxnSpPr>
            <p:nvPr/>
          </p:nvCxnSpPr>
          <p:spPr>
            <a:xfrm flipV="1">
              <a:off x="4123780" y="3419055"/>
              <a:ext cx="1072382" cy="1536462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lbow Connector 16"/>
            <p:cNvCxnSpPr>
              <a:stCxn id="24" idx="3"/>
            </p:cNvCxnSpPr>
            <p:nvPr/>
          </p:nvCxnSpPr>
          <p:spPr>
            <a:xfrm flipV="1">
              <a:off x="4123780" y="3419055"/>
              <a:ext cx="1331447" cy="2001354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Elbow Connector 18"/>
            <p:cNvCxnSpPr>
              <a:stCxn id="25" idx="3"/>
            </p:cNvCxnSpPr>
            <p:nvPr/>
          </p:nvCxnSpPr>
          <p:spPr>
            <a:xfrm flipV="1">
              <a:off x="4123780" y="3419055"/>
              <a:ext cx="1567139" cy="2403012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51" idx="0"/>
            </p:cNvCxnSpPr>
            <p:nvPr/>
          </p:nvCxnSpPr>
          <p:spPr>
            <a:xfrm rot="16200000" flipH="1">
              <a:off x="3458452" y="2145845"/>
              <a:ext cx="2" cy="1084100"/>
            </a:xfrm>
            <a:prstGeom prst="bentConnector4">
              <a:avLst>
                <a:gd name="adj1" fmla="val -11430000000"/>
                <a:gd name="adj2" fmla="val 78661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Elbow Connector 31"/>
            <p:cNvCxnSpPr>
              <a:stCxn id="44037" idx="2"/>
            </p:cNvCxnSpPr>
            <p:nvPr/>
          </p:nvCxnSpPr>
          <p:spPr>
            <a:xfrm rot="5400000" flipH="1">
              <a:off x="6086719" y="2487700"/>
              <a:ext cx="523218" cy="871802"/>
            </a:xfrm>
            <a:prstGeom prst="bentConnector4">
              <a:avLst>
                <a:gd name="adj1" fmla="val -43691"/>
                <a:gd name="adj2" fmla="val 79261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"/>
          <p:cNvSpPr txBox="1">
            <a:spLocks noChangeArrowheads="1"/>
          </p:cNvSpPr>
          <p:nvPr/>
        </p:nvSpPr>
        <p:spPr bwMode="auto">
          <a:xfrm>
            <a:off x="3645427" y="3135016"/>
            <a:ext cx="1242846" cy="52322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smtClean="0"/>
              <a:t>Switch Modes</a:t>
            </a:r>
            <a:endParaRPr lang="en-US" altLang="en-US" sz="1400" dirty="0"/>
          </a:p>
        </p:txBody>
      </p:sp>
      <p:cxnSp>
        <p:nvCxnSpPr>
          <p:cNvPr id="47" name="Elbow Connector 46"/>
          <p:cNvCxnSpPr>
            <a:stCxn id="58" idx="3"/>
          </p:cNvCxnSpPr>
          <p:nvPr/>
        </p:nvCxnSpPr>
        <p:spPr>
          <a:xfrm flipV="1">
            <a:off x="4888273" y="3221968"/>
            <a:ext cx="462677" cy="17465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25133" y="1607487"/>
            <a:ext cx="332142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Step 1: </a:t>
            </a:r>
          </a:p>
          <a:p>
            <a:r>
              <a:rPr lang="en-US" dirty="0" smtClean="0"/>
              <a:t>Pick Display Block</a:t>
            </a:r>
          </a:p>
          <a:p>
            <a:endParaRPr lang="en-US" b="1" dirty="0" smtClean="0"/>
          </a:p>
          <a:p>
            <a:r>
              <a:rPr lang="en-US" b="1" dirty="0" smtClean="0"/>
              <a:t>Step 2:</a:t>
            </a:r>
          </a:p>
          <a:p>
            <a:r>
              <a:rPr lang="en-US" dirty="0"/>
              <a:t>C</a:t>
            </a:r>
            <a:r>
              <a:rPr lang="en-US" dirty="0" smtClean="0"/>
              <a:t>lick on “Switch Modes” icon and hover over “text”. Then click on “grid”. The icon will change into a square with dots.</a:t>
            </a:r>
          </a:p>
          <a:p>
            <a:endParaRPr lang="en-US" b="1" dirty="0" smtClean="0"/>
          </a:p>
          <a:p>
            <a:r>
              <a:rPr lang="en-US" b="1" dirty="0" smtClean="0"/>
              <a:t>Step 3:</a:t>
            </a:r>
            <a:endParaRPr lang="en-US" dirty="0"/>
          </a:p>
          <a:p>
            <a:r>
              <a:rPr lang="en-US" dirty="0" smtClean="0"/>
              <a:t>Use the box on the top right to enter the text you want to display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16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 BLOCK </a:t>
            </a:r>
            <a:r>
              <a:rPr lang="en-US" altLang="en-US" dirty="0" smtClean="0"/>
              <a:t>CHALLENGE 1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Can you write a program to display text in the middle of the screen?</a:t>
            </a:r>
          </a:p>
          <a:p>
            <a:pPr lvl="1"/>
            <a:r>
              <a:rPr lang="en-US" altLang="en-US" smtClean="0"/>
              <a:t>Display “Hello World”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Make the display block run for 3 seconds</a:t>
            </a:r>
          </a:p>
          <a:p>
            <a:endParaRPr lang="en-US" altLang="en-US" smtClean="0"/>
          </a:p>
          <a:p>
            <a:r>
              <a:rPr lang="en-US" altLang="en-US" smtClean="0"/>
              <a:t>Can you also move while doing this?</a:t>
            </a:r>
          </a:p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20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349622" y="152718"/>
            <a:ext cx="8245475" cy="1371600"/>
          </a:xfrm>
        </p:spPr>
        <p:txBody>
          <a:bodyPr/>
          <a:lstStyle/>
          <a:p>
            <a:r>
              <a:rPr lang="en-US" altLang="en-US" dirty="0" smtClean="0"/>
              <a:t>Challenge 1 solution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58" y="1573306"/>
            <a:ext cx="6587429" cy="3684494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62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2: Two lines of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what if you want “Hello” to appear on one line and “World” to appear on the next line?</a:t>
            </a:r>
          </a:p>
          <a:p>
            <a:endParaRPr lang="en-US" dirty="0"/>
          </a:p>
          <a:p>
            <a:r>
              <a:rPr lang="en-US" dirty="0" smtClean="0"/>
              <a:t>Hint: You will use two display blocks and don’t clear the screen on the second display block otherwise the first word will disappear!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445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2 Solution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1/17/2016)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2" r="1617"/>
          <a:stretch/>
        </p:blipFill>
        <p:spPr>
          <a:xfrm>
            <a:off x="84211" y="1105647"/>
            <a:ext cx="8686800" cy="4670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2644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6309</TotalTime>
  <Words>711</Words>
  <Application>Microsoft Macintosh PowerPoint</Application>
  <PresentationFormat>On-screen Show (4:3)</PresentationFormat>
  <Paragraphs>120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 Black</vt:lpstr>
      <vt:lpstr>Calibri</vt:lpstr>
      <vt:lpstr>Calibri Light</vt:lpstr>
      <vt:lpstr>Helvetica Neue</vt:lpstr>
      <vt:lpstr>Tahoma</vt:lpstr>
      <vt:lpstr>Arial</vt:lpstr>
      <vt:lpstr>Essential</vt:lpstr>
      <vt:lpstr>Custom Design</vt:lpstr>
      <vt:lpstr>BEGINNER EV3 PROGRAMMING Lesson</vt:lpstr>
      <vt:lpstr>LESSON OBJECTIVES</vt:lpstr>
      <vt:lpstr>Display Block</vt:lpstr>
      <vt:lpstr>MORE ON Display Blocks</vt:lpstr>
      <vt:lpstr>Displaying Text in Grid Mode</vt:lpstr>
      <vt:lpstr>DISPLAY BLOCK CHALLENGE 1</vt:lpstr>
      <vt:lpstr>Challenge 1 solution</vt:lpstr>
      <vt:lpstr>CHALLENGE 2: Two lines of Text</vt:lpstr>
      <vt:lpstr>Challenge 2 Solution</vt:lpstr>
      <vt:lpstr>Displaying an image in PIXEL Mode</vt:lpstr>
      <vt:lpstr>DISPLAY BLOCK CHALLENGE 3</vt:lpstr>
      <vt:lpstr>CHALLENGE 3 Solution</vt:lpstr>
      <vt:lpstr>Discussion Guide</vt:lpstr>
      <vt:lpstr>CREDITS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cp:lastModifiedBy>Srinivasan Seshan</cp:lastModifiedBy>
  <cp:revision>3</cp:revision>
  <cp:lastPrinted>2015-11-14T12:58:37Z</cp:lastPrinted>
  <dcterms:created xsi:type="dcterms:W3CDTF">2014-08-07T02:19:13Z</dcterms:created>
  <dcterms:modified xsi:type="dcterms:W3CDTF">2016-01-17T19:35:02Z</dcterms:modified>
</cp:coreProperties>
</file>