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8" r:id="rId1"/>
  </p:sldMasterIdLst>
  <p:notesMasterIdLst>
    <p:notesMasterId r:id="rId13"/>
  </p:notesMasterIdLst>
  <p:handoutMasterIdLst>
    <p:handoutMasterId r:id="rId14"/>
  </p:handoutMasterIdLst>
  <p:sldIdLst>
    <p:sldId id="258" r:id="rId2"/>
    <p:sldId id="290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1" r:id="rId11"/>
    <p:sldId id="27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585" autoAdjust="0"/>
    <p:restoredTop sz="94660"/>
  </p:normalViewPr>
  <p:slideViewPr>
    <p:cSldViewPr snapToGrid="0" snapToObjects="1">
      <p:cViewPr>
        <p:scale>
          <a:sx n="90" d="100"/>
          <a:sy n="90" d="100"/>
        </p:scale>
        <p:origin x="-1464" y="-4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t>4/9/15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t>4/9/15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090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07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7739-151B-D346-B713-F9BE93463708}" type="datetime1">
              <a:rPr lang="en-US" smtClean="0"/>
              <a:t>4/9/15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Advanced Programming Lesson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80C8-A25D-4B49-9B58-8039CF8D0B13}" type="datetime1">
              <a:rPr lang="en-US" smtClean="0"/>
              <a:t>4/9/15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35CC-D3CF-F448-974C-85B7EAC15060}" type="datetime1">
              <a:rPr lang="en-US" smtClean="0"/>
              <a:t>4/9/15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8E50E-4B01-5342-AAEE-43F634B00956}" type="datetime1">
              <a:rPr lang="en-US" smtClean="0"/>
              <a:t>4/9/15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3BF10-E5D3-B844-A971-5662EC58E5FA}" type="datetime1">
              <a:rPr lang="en-US" smtClean="0"/>
              <a:t>4/9/15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FED16-C6B5-9047-B121-942FB4D6A11E}" type="datetime1">
              <a:rPr lang="en-US" smtClean="0"/>
              <a:t>4/9/15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ECB69-A21E-B645-918D-F4DE51F44A43}" type="datetime1">
              <a:rPr lang="en-US" smtClean="0"/>
              <a:t>4/9/15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6D9D5-67B2-D241-AC86-521B4A5982B7}" type="datetime1">
              <a:rPr lang="en-US" smtClean="0"/>
              <a:t>4/9/15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6ACCE-FA0B-6F4C-90C2-9946D1DB8FD8}" type="datetime1">
              <a:rPr lang="en-US" smtClean="0"/>
              <a:t>4/9/15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BAAA-B7A6-3E4B-8C56-CBB583232FF9}" type="datetime1">
              <a:rPr lang="en-US" smtClean="0"/>
              <a:t>4/9/15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C4F02-B784-8148-B77E-41CDBD329E20}" type="datetime1">
              <a:rPr lang="en-US" smtClean="0"/>
              <a:t>4/9/15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D733-C8B9-5D44-92F8-4144A81CD44F}" type="datetime1">
              <a:rPr lang="en-US" smtClean="0"/>
              <a:t>4/9/15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959B3-57F9-7548-8139-6ECD6B121118}" type="datetime1">
              <a:rPr lang="en-US" smtClean="0"/>
              <a:t>4/9/15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FED5C-D759-6E42-B05E-072BCFCA1FBC}" type="datetime1">
              <a:rPr lang="en-US" smtClean="0"/>
              <a:t>4/9/15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4C3B6-BD2D-B44D-8134-913F96550191}" type="datetime1">
              <a:rPr lang="en-US" smtClean="0"/>
              <a:t>4/9/15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A4830-A217-2C4A-A75B-DFB68F2E875F}" type="datetime1">
              <a:rPr lang="en-US" smtClean="0"/>
              <a:t>4/9/15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5F458818-5C58-504C-96C2-18D4B9EBA580}" type="datetime1">
              <a:rPr lang="en-US" smtClean="0"/>
              <a:t>4/9/15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smtClean="0"/>
              <a:t>© 2015 EV3Lessons.com, Last edit 4/9/2015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  <p:sldLayoutId id="2147483833" r:id="rId15"/>
    <p:sldLayoutId id="2147483834" r:id="rId16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team@droidsrobotics.org" TargetMode="External"/><Relationship Id="rId4" Type="http://schemas.openxmlformats.org/officeDocument/2006/relationships/hyperlink" Target="mailto:frank.levine@gmail.com" TargetMode="External"/><Relationship Id="rId5" Type="http://schemas.openxmlformats.org/officeDocument/2006/relationships/hyperlink" Target="http://creativecommons.org/licenses/by-nc-sa/4.0/" TargetMode="External"/><Relationship Id="rId6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Droidslogo2.png"/>
          <p:cNvPicPr>
            <a:picLocks noGrp="1" noChangeAspect="1"/>
          </p:cNvPicPr>
          <p:nvPr>
            <p:ph type="pic" sz="quarter" idx="13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27" b="2627"/>
          <a:stretch>
            <a:fillRect/>
          </a:stretch>
        </p:blipFill>
        <p:spPr>
          <a:xfrm>
            <a:off x="247673" y="5252598"/>
            <a:ext cx="1209338" cy="1145791"/>
          </a:xfrm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76397" y="5252598"/>
            <a:ext cx="3749229" cy="484094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By Droids Robotics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698" y="2974369"/>
            <a:ext cx="7810967" cy="1088237"/>
          </a:xfrm>
        </p:spPr>
        <p:txBody>
          <a:bodyPr>
            <a:normAutofit fontScale="90000"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Parallel Beam Synchronization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9321" y="353342"/>
            <a:ext cx="77542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ADVANCED EV3 PROGRAMMING LESSON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</a:t>
            </a:fld>
            <a:endParaRPr lang="en-US"/>
          </a:p>
        </p:txBody>
      </p:sp>
      <p:pic>
        <p:nvPicPr>
          <p:cNvPr id="8" name="Picture 7" descr="EV3Lessons.com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2159" y="5494645"/>
            <a:ext cx="2940317" cy="1092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8421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2133600"/>
            <a:ext cx="8574087" cy="399256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What is the “sync problem”?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/>
              <a:t>Ans. When you write code with parallel beams, you are not certain when the two beams will complete. You don’t know if one beam might finish before the other.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What are 4 ways to solve this problem?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/>
              <a:t>Ans. Use variables, data wires, loops or My Blocks to make sure that the parallel beams compete before moving on to the next block of code.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EV3Lessons.com, Last edit 4/9/2015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187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+mn-lt"/>
              </a:rPr>
              <a:t>Credits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2" y="1915912"/>
            <a:ext cx="8574087" cy="3581400"/>
          </a:xfrm>
        </p:spPr>
        <p:txBody>
          <a:bodyPr>
            <a:normAutofit/>
          </a:bodyPr>
          <a:lstStyle/>
          <a:p>
            <a:pPr marL="454025" lvl="1" indent="-454025">
              <a:spcBef>
                <a:spcPts val="2000"/>
              </a:spcBef>
              <a:buClr>
                <a:schemeClr val="bg1">
                  <a:lumMod val="65000"/>
                </a:schemeClr>
              </a:buClr>
            </a:pPr>
            <a:r>
              <a:rPr lang="en-US" dirty="0"/>
              <a:t>This tutorial was created by Sanjay Seshan and Arvind Seshan from Droids Robotics (</a:t>
            </a:r>
            <a:r>
              <a:rPr lang="en-US" dirty="0" smtClean="0">
                <a:hlinkClick r:id="rId3"/>
              </a:rPr>
              <a:t>team@droidsrobotics.org</a:t>
            </a:r>
            <a:r>
              <a:rPr lang="en-US" dirty="0" smtClean="0"/>
              <a:t>).</a:t>
            </a:r>
          </a:p>
          <a:p>
            <a:pPr marL="454025" lvl="1" indent="-454025">
              <a:spcBef>
                <a:spcPts val="2000"/>
              </a:spcBef>
              <a:buClr>
                <a:schemeClr val="bg1">
                  <a:lumMod val="65000"/>
                </a:schemeClr>
              </a:buClr>
            </a:pPr>
            <a:r>
              <a:rPr lang="en-US" dirty="0" smtClean="0"/>
              <a:t>Original Gyro Turn code was provided by the Construction Mavericks (</a:t>
            </a:r>
            <a:r>
              <a:rPr lang="en-US" sz="2400" dirty="0" smtClean="0">
                <a:hlinkClick r:id="rId4"/>
              </a:rPr>
              <a:t>frank.levine@gmail.com</a:t>
            </a:r>
            <a:r>
              <a:rPr lang="en-US" sz="2400" dirty="0" smtClean="0"/>
              <a:t>)</a:t>
            </a:r>
            <a:endParaRPr lang="en-US" dirty="0"/>
          </a:p>
          <a:p>
            <a:pPr marL="454025" lvl="1" indent="-454025">
              <a:spcBef>
                <a:spcPts val="2000"/>
              </a:spcBef>
              <a:buClr>
                <a:schemeClr val="bg1">
                  <a:lumMod val="65000"/>
                </a:schemeClr>
              </a:buClr>
            </a:pPr>
            <a:r>
              <a:rPr lang="en-US" dirty="0" smtClean="0"/>
              <a:t>More lessons at www.ev3lessons.com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199" y="5391957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5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5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5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5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5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2" descr="Creative Commons License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487" y="4312845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110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208" y="542299"/>
            <a:ext cx="8190347" cy="797468"/>
          </a:xfrm>
          <a:noFill/>
        </p:spPr>
        <p:txBody>
          <a:bodyPr>
            <a:noAutofit/>
          </a:bodyPr>
          <a:lstStyle/>
          <a:p>
            <a:r>
              <a:rPr lang="en-US" sz="3600" dirty="0" smtClean="0"/>
              <a:t>Lesson Objectives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" y="1940363"/>
            <a:ext cx="8506361" cy="3880773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Understand what the “synch problem” is when you use parallel beams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Learn techniques to to ensure that two beams end before moving to the next block of code (variables, data wires, loops and My Blocks)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Prerequisites: Parallel Beams Lesson, Data Wires, Variables, My Blocks with Inputs and Outputs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048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208" y="542299"/>
            <a:ext cx="8190347" cy="797468"/>
          </a:xfrm>
          <a:noFill/>
        </p:spPr>
        <p:txBody>
          <a:bodyPr>
            <a:noAutofit/>
          </a:bodyPr>
          <a:lstStyle/>
          <a:p>
            <a:r>
              <a:rPr lang="en-US" sz="3600" dirty="0" smtClean="0"/>
              <a:t>Using Parallel Beams Inside Programs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" y="1940363"/>
            <a:ext cx="8506361" cy="3880773"/>
          </a:xfrm>
        </p:spPr>
        <p:txBody>
          <a:bodyPr>
            <a:normAutofit/>
          </a:bodyPr>
          <a:lstStyle/>
          <a:p>
            <a:r>
              <a:rPr lang="en-US" sz="1600" dirty="0" smtClean="0"/>
              <a:t>Parallel beams are great for doing two things at the same time</a:t>
            </a:r>
          </a:p>
          <a:p>
            <a:pPr lvl="1"/>
            <a:r>
              <a:rPr lang="en-US" sz="1600" dirty="0" smtClean="0"/>
              <a:t>Often want to do something after you complete the Parallel Beam</a:t>
            </a:r>
          </a:p>
          <a:p>
            <a:pPr lvl="1"/>
            <a:r>
              <a:rPr lang="en-US" sz="1600" dirty="0" smtClean="0"/>
              <a:t>Hard to tell which beam will finish first  </a:t>
            </a:r>
            <a:r>
              <a:rPr lang="en-US" sz="1600" dirty="0" smtClean="0">
                <a:solidFill>
                  <a:srgbClr val="FF6600"/>
                </a:solidFill>
              </a:rPr>
              <a:t>(called the “synch problem”)</a:t>
            </a:r>
          </a:p>
          <a:p>
            <a:r>
              <a:rPr lang="en-US" sz="1600" dirty="0" smtClean="0"/>
              <a:t>Need to synchronize the beams to make sure that blocks execute when you expect them to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609" y="4110164"/>
            <a:ext cx="1940577" cy="238561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Right Arrow 6"/>
          <p:cNvSpPr/>
          <p:nvPr/>
        </p:nvSpPr>
        <p:spPr>
          <a:xfrm>
            <a:off x="3612475" y="5065407"/>
            <a:ext cx="878305" cy="6376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14925" y="3495877"/>
            <a:ext cx="48796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1600" dirty="0" smtClean="0"/>
              <a:t>In the picture below, will </a:t>
            </a:r>
            <a:r>
              <a:rPr lang="en-US" sz="1600" dirty="0"/>
              <a:t>the turn start after motor A is done or before</a:t>
            </a:r>
            <a:r>
              <a:rPr lang="en-US" sz="1600" dirty="0" smtClean="0"/>
              <a:t>? </a:t>
            </a:r>
            <a:endParaRPr lang="en-US" sz="1600" dirty="0" smtClean="0">
              <a:solidFill>
                <a:srgbClr val="FF0000"/>
              </a:solidFill>
            </a:endParaRPr>
          </a:p>
          <a:p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5407722" y="3740832"/>
            <a:ext cx="2593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Answer: You do not know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518" y="4223673"/>
            <a:ext cx="3064746" cy="234203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458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3420" y="1900376"/>
            <a:ext cx="4104817" cy="313683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560070"/>
            <a:ext cx="7658100" cy="587131"/>
          </a:xfrm>
          <a:noFill/>
        </p:spPr>
        <p:txBody>
          <a:bodyPr>
            <a:noAutofit/>
          </a:bodyPr>
          <a:lstStyle/>
          <a:p>
            <a:r>
              <a:rPr lang="en-US" sz="3600" dirty="0" smtClean="0"/>
              <a:t>Ensure That </a:t>
            </a:r>
            <a:r>
              <a:rPr lang="en-US" sz="3600" dirty="0"/>
              <a:t>B</a:t>
            </a:r>
            <a:r>
              <a:rPr lang="en-US" sz="3600" dirty="0" smtClean="0"/>
              <a:t>oth </a:t>
            </a:r>
            <a:r>
              <a:rPr lang="en-US" sz="3600" dirty="0"/>
              <a:t>B</a:t>
            </a:r>
            <a:r>
              <a:rPr lang="en-US" sz="3600" dirty="0" smtClean="0"/>
              <a:t>eams </a:t>
            </a:r>
            <a:r>
              <a:rPr lang="en-US" sz="3600" dirty="0"/>
              <a:t>F</a:t>
            </a:r>
            <a:r>
              <a:rPr lang="en-US" sz="3600" dirty="0" smtClean="0"/>
              <a:t>inished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444" y="1900376"/>
            <a:ext cx="3774899" cy="402336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In this example, we want both the 720 degree move steering (the move) and the motor A move to finish before the 360 degree move steering (the turn)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There are several ways to do this: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Variables</a:t>
            </a:r>
            <a:r>
              <a:rPr lang="en-US" dirty="0" smtClean="0"/>
              <a:t> (see slide 4)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Wires</a:t>
            </a:r>
            <a:r>
              <a:rPr lang="en-US" dirty="0" smtClean="0"/>
              <a:t> (see slide 5)</a:t>
            </a:r>
            <a:endParaRPr lang="en-US" dirty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Loops</a:t>
            </a:r>
            <a:r>
              <a:rPr lang="en-US" dirty="0" smtClean="0"/>
              <a:t> (see slide 6)</a:t>
            </a:r>
            <a:endParaRPr lang="en-US" dirty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My blocks </a:t>
            </a:r>
            <a:r>
              <a:rPr lang="en-US" dirty="0" smtClean="0"/>
              <a:t>(see slide 7)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03420" y="5277137"/>
            <a:ext cx="4194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labeled as “synch problem” in the corresponding EV3 code file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20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 smtClean="0"/>
              <a:t>Use Variables To Synchronize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2325" y="1969568"/>
            <a:ext cx="7543800" cy="3776114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2805" y="5620688"/>
            <a:ext cx="4194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labeled as “variables” in the corresponding EV3 code file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961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Use Wires to Synchronize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48617" y="1846263"/>
            <a:ext cx="6491215" cy="4022725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933774" y="5641509"/>
            <a:ext cx="3066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labeled as “wires” in the corresponding EV3 code file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766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Use Loops to Synchronize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9938" y="2015210"/>
            <a:ext cx="6204135" cy="4189345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912955" y="5558224"/>
            <a:ext cx="3231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labeled as “loops” in the corresponding EV3 code file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644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474" y="553166"/>
            <a:ext cx="8002606" cy="953673"/>
          </a:xfrm>
          <a:noFill/>
        </p:spPr>
        <p:txBody>
          <a:bodyPr>
            <a:normAutofit/>
          </a:bodyPr>
          <a:lstStyle/>
          <a:p>
            <a:r>
              <a:rPr lang="en-US" dirty="0" smtClean="0"/>
              <a:t>Use My Blocks to Synchronize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3076" y="3120987"/>
            <a:ext cx="4448175" cy="32099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551" y="2487671"/>
            <a:ext cx="3524250" cy="23336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1" name="Right Arrow 20"/>
          <p:cNvSpPr/>
          <p:nvPr/>
        </p:nvSpPr>
        <p:spPr>
          <a:xfrm rot="321927">
            <a:off x="2072496" y="5318007"/>
            <a:ext cx="3136317" cy="6013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Inside the My Block</a:t>
            </a:r>
            <a:endParaRPr lang="en-US" dirty="0"/>
          </a:p>
        </p:txBody>
      </p:sp>
      <p:sp>
        <p:nvSpPr>
          <p:cNvPr id="24" name="Right Arrow 23"/>
          <p:cNvSpPr/>
          <p:nvPr/>
        </p:nvSpPr>
        <p:spPr>
          <a:xfrm rot="2867212">
            <a:off x="1277648" y="4632547"/>
            <a:ext cx="997528" cy="3774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8706" y="1837870"/>
            <a:ext cx="3595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labeled as “My </a:t>
            </a:r>
            <a:r>
              <a:rPr lang="en-US" dirty="0"/>
              <a:t>B</a:t>
            </a:r>
            <a:r>
              <a:rPr lang="en-US" dirty="0" smtClean="0"/>
              <a:t>locks” in the corresponding EV3 code file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348313" y="2427516"/>
            <a:ext cx="44867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labeled as “</a:t>
            </a:r>
            <a:r>
              <a:rPr lang="en-US" dirty="0" err="1" smtClean="0"/>
              <a:t>Parallel_Beam_My_Blocks</a:t>
            </a:r>
            <a:r>
              <a:rPr lang="en-US" dirty="0" smtClean="0"/>
              <a:t>” in the corresponding EV3 code file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73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Challenge: Squaring on a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42" y="1924742"/>
            <a:ext cx="4514058" cy="461412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Synchronization is critical for aligning on a line using parallel beams </a:t>
            </a:r>
          </a:p>
          <a:p>
            <a:r>
              <a:rPr lang="en-US" dirty="0" smtClean="0"/>
              <a:t>As a challenge, complete the Squaring on Line lesson.</a:t>
            </a:r>
          </a:p>
          <a:p>
            <a:r>
              <a:rPr lang="en-US" dirty="0" smtClean="0"/>
              <a:t>Note: You must ensure that both beams in an align are completed before moving onto the next block</a:t>
            </a:r>
          </a:p>
          <a:p>
            <a:pPr lvl="1"/>
            <a:r>
              <a:rPr lang="en-US" dirty="0" smtClean="0"/>
              <a:t>Otherwise, the robot will not be straight on a line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4/9/2015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0446" y="1888977"/>
            <a:ext cx="3429914" cy="272447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5506960" y="4694142"/>
            <a:ext cx="27899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example is from the Squaring on a Line Lesson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131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2900</TotalTime>
  <Words>576</Words>
  <Application>Microsoft Macintosh PowerPoint</Application>
  <PresentationFormat>On-screen Show (4:3)</PresentationFormat>
  <Paragraphs>71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Spectrum</vt:lpstr>
      <vt:lpstr>Parallel Beam Synchronization</vt:lpstr>
      <vt:lpstr>Lesson Objectives</vt:lpstr>
      <vt:lpstr>Using Parallel Beams Inside Programs</vt:lpstr>
      <vt:lpstr>Ensure That Both Beams Finished</vt:lpstr>
      <vt:lpstr>Use Variables To Synchronize</vt:lpstr>
      <vt:lpstr>Use Wires to Synchronize</vt:lpstr>
      <vt:lpstr>Use Loops to Synchronize</vt:lpstr>
      <vt:lpstr>Use My Blocks to Synchronize</vt:lpstr>
      <vt:lpstr>Challenge: Squaring on a Line</vt:lpstr>
      <vt:lpstr>Discussion Guide</vt:lpstr>
      <vt:lpstr>Credits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Beam Synchronization</dc:title>
  <cp:lastModifiedBy>Sanjay Seshan</cp:lastModifiedBy>
  <cp:revision>12</cp:revision>
  <dcterms:created xsi:type="dcterms:W3CDTF">2014-10-28T21:59:38Z</dcterms:created>
  <dcterms:modified xsi:type="dcterms:W3CDTF">2015-04-09T21:11:21Z</dcterms:modified>
</cp:coreProperties>
</file>